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534" y="-11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ounded Rectangle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n-US" smtClean="0"/>
              <a:t>Click to edit Master title style</a:t>
            </a:r>
            <a:endParaRPr kumimoji="0" lang="en-US"/>
          </a:p>
        </p:txBody>
      </p:sp>
      <p:sp>
        <p:nvSpPr>
          <p:cNvPr id="20" name="Subtitle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9" name="Date Placeholder 18"/>
          <p:cNvSpPr>
            <a:spLocks noGrp="1"/>
          </p:cNvSpPr>
          <p:nvPr>
            <p:ph type="dt" sz="half" idx="10"/>
          </p:nvPr>
        </p:nvSpPr>
        <p:spPr/>
        <p:txBody>
          <a:bodyPr/>
          <a:lstStyle>
            <a:extLst/>
          </a:lstStyle>
          <a:p>
            <a:fld id="{F7DB808F-048C-4FDB-986A-EB594FB9429B}" type="datetimeFigureOut">
              <a:rPr lang="en-US" smtClean="0"/>
              <a:pPr/>
              <a:t>3/10/2014</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11" name="Slide Number Placeholder 10"/>
          <p:cNvSpPr>
            <a:spLocks noGrp="1"/>
          </p:cNvSpPr>
          <p:nvPr>
            <p:ph type="sldNum" sz="quarter" idx="12"/>
          </p:nvPr>
        </p:nvSpPr>
        <p:spPr/>
        <p:txBody>
          <a:bodyPr/>
          <a:lstStyle>
            <a:extLst/>
          </a:lstStyle>
          <a:p>
            <a:fld id="{4A8E6CC8-61ED-41EF-9CD2-68384394ABB6}"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2920" y="530352"/>
            <a:ext cx="8183880" cy="4187952"/>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7DB808F-048C-4FDB-986A-EB594FB9429B}" type="datetimeFigureOut">
              <a:rPr lang="en-US" smtClean="0"/>
              <a:pPr/>
              <a:t>3/10/2014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A8E6CC8-61ED-41EF-9CD2-68384394ABB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1981200" cy="5257799"/>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33400" y="533402"/>
            <a:ext cx="5943600" cy="525780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7DB808F-048C-4FDB-986A-EB594FB9429B}" type="datetimeFigureOut">
              <a:rPr lang="en-US" smtClean="0"/>
              <a:pPr/>
              <a:t>3/10/2014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A8E6CC8-61ED-41EF-9CD2-68384394ABB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a:xfrm>
            <a:off x="502920" y="530352"/>
            <a:ext cx="8183880" cy="4187952"/>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7DB808F-048C-4FDB-986A-EB594FB9429B}" type="datetimeFigureOut">
              <a:rPr lang="en-US" smtClean="0"/>
              <a:pPr/>
              <a:t>3/10/2014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A8E6CC8-61ED-41EF-9CD2-68384394ABB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ed Rectangle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F7DB808F-048C-4FDB-986A-EB594FB9429B}" type="datetimeFigureOut">
              <a:rPr lang="en-US" smtClean="0"/>
              <a:pPr/>
              <a:t>3/10/2014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A8E6CC8-61ED-41EF-9CD2-68384394ABB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F7DB808F-048C-4FDB-986A-EB594FB9429B}" type="datetimeFigureOut">
              <a:rPr lang="en-US" smtClean="0"/>
              <a:pPr/>
              <a:t>3/10/2014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4A8E6CC8-61ED-41EF-9CD2-68384394ABB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nchor="b"/>
          <a:lstStyle>
            <a:lvl1pPr>
              <a:defRPr b="1"/>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F7DB808F-048C-4FDB-986A-EB594FB9429B}" type="datetimeFigureOut">
              <a:rPr lang="en-US" smtClean="0"/>
              <a:pPr/>
              <a:t>3/10/2014</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4A8E6CC8-61ED-41EF-9CD2-68384394ABB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F7DB808F-048C-4FDB-986A-EB594FB9429B}" type="datetimeFigureOut">
              <a:rPr lang="en-US" smtClean="0"/>
              <a:pPr/>
              <a:t>3/10/2014</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4A8E6CC8-61ED-41EF-9CD2-68384394ABB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F7DB808F-048C-4FDB-986A-EB594FB9429B}" type="datetimeFigureOut">
              <a:rPr lang="en-US" smtClean="0"/>
              <a:pPr/>
              <a:t>3/10/2014</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4A8E6CC8-61ED-41EF-9CD2-68384394ABB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F7DB808F-048C-4FDB-986A-EB594FB9429B}" type="datetimeFigureOut">
              <a:rPr lang="en-US" smtClean="0"/>
              <a:pPr/>
              <a:t>3/10/2014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4A8E6CC8-61ED-41EF-9CD2-68384394ABB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 Single Corner Rectangle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F7DB808F-048C-4FDB-986A-EB594FB9429B}" type="datetimeFigureOut">
              <a:rPr lang="en-US" smtClean="0"/>
              <a:pPr/>
              <a:t>3/10/2014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4A8E6CC8-61ED-41EF-9CD2-68384394ABB6}" type="slidenum">
              <a:rPr lang="en-US" smtClean="0"/>
              <a:pPr/>
              <a:t>‹#›</a:t>
            </a:fld>
            <a:endParaRPr lang="en-US"/>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n-US" smtClean="0"/>
              <a:t>Click icon to add picture</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ounded Rectangle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Title Placeholder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en-US" smtClean="0"/>
              <a:t>Click to edit Master title style</a:t>
            </a:r>
            <a:endParaRPr kumimoji="0" lang="en-US"/>
          </a:p>
        </p:txBody>
      </p:sp>
      <p:sp>
        <p:nvSpPr>
          <p:cNvPr id="4" name="Text Placeholder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5" name="Date Placeholder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F7DB808F-048C-4FDB-986A-EB594FB9429B}" type="datetimeFigureOut">
              <a:rPr lang="en-US" smtClean="0"/>
              <a:pPr/>
              <a:t>3/10/2014</a:t>
            </a:fld>
            <a:endParaRPr lang="en-US"/>
          </a:p>
        </p:txBody>
      </p:sp>
      <p:sp>
        <p:nvSpPr>
          <p:cNvPr id="18" name="Footer Placeholder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en-US"/>
          </a:p>
        </p:txBody>
      </p:sp>
      <p:sp>
        <p:nvSpPr>
          <p:cNvPr id="5" name="Slide Number Placeholder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4A8E6CC8-61ED-41EF-9CD2-68384394ABB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762000"/>
            <a:ext cx="7772400" cy="1828800"/>
          </a:xfrm>
        </p:spPr>
        <p:txBody>
          <a:bodyPr/>
          <a:lstStyle/>
          <a:p>
            <a:pPr algn="l"/>
            <a:r>
              <a:rPr lang="en-US" dirty="0" smtClean="0">
                <a:solidFill>
                  <a:schemeClr val="accent2">
                    <a:lumMod val="75000"/>
                  </a:schemeClr>
                </a:solidFill>
              </a:rPr>
              <a:t>Imagery #3</a:t>
            </a:r>
            <a:endParaRPr lang="en-US" dirty="0">
              <a:solidFill>
                <a:schemeClr val="accent2">
                  <a:lumMod val="75000"/>
                </a:schemeClr>
              </a:solidFill>
            </a:endParaRPr>
          </a:p>
        </p:txBody>
      </p:sp>
      <p:sp>
        <p:nvSpPr>
          <p:cNvPr id="3" name="Subtitle 2"/>
          <p:cNvSpPr>
            <a:spLocks noGrp="1"/>
          </p:cNvSpPr>
          <p:nvPr>
            <p:ph type="subTitle" idx="1"/>
          </p:nvPr>
        </p:nvSpPr>
        <p:spPr>
          <a:xfrm>
            <a:off x="457200" y="1066800"/>
            <a:ext cx="8305800" cy="5410200"/>
          </a:xfrm>
        </p:spPr>
        <p:txBody>
          <a:bodyPr>
            <a:normAutofit lnSpcReduction="10000"/>
          </a:bodyPr>
          <a:lstStyle/>
          <a:p>
            <a:pPr algn="l"/>
            <a:r>
              <a:rPr lang="en-US" dirty="0" smtClean="0">
                <a:solidFill>
                  <a:schemeClr val="accent2">
                    <a:lumMod val="75000"/>
                  </a:schemeClr>
                </a:solidFill>
              </a:rPr>
              <a:t>She looked into the distance, and the old terror flamed up for an instant, then sank again. Edna heard her father’s voice and her sister Margaret’s. She heard the barking of an old dog that was chained to the sycamore tree. The spurs of the cavalry officer clanged as he walked across the porch. There was a hum of bees, and the musky odor of pinks filled the air.</a:t>
            </a:r>
          </a:p>
          <a:p>
            <a:pPr algn="l"/>
            <a:r>
              <a:rPr lang="en-US" sz="1800" dirty="0" smtClean="0">
                <a:solidFill>
                  <a:schemeClr val="accent2">
                    <a:lumMod val="75000"/>
                  </a:schemeClr>
                </a:solidFill>
              </a:rPr>
              <a:t>	--Kate Chopin, </a:t>
            </a:r>
            <a:r>
              <a:rPr lang="en-US" sz="1800" i="1" dirty="0" smtClean="0">
                <a:solidFill>
                  <a:schemeClr val="accent2">
                    <a:lumMod val="75000"/>
                  </a:schemeClr>
                </a:solidFill>
              </a:rPr>
              <a:t>The Awakening</a:t>
            </a:r>
            <a:endParaRPr lang="en-US" sz="1800" dirty="0" smtClean="0">
              <a:solidFill>
                <a:schemeClr val="accent2">
                  <a:lumMod val="75000"/>
                </a:schemeClr>
              </a:solidFill>
            </a:endParaRPr>
          </a:p>
          <a:p>
            <a:pPr algn="l"/>
            <a:endParaRPr lang="en-US" sz="1600" dirty="0" smtClean="0">
              <a:solidFill>
                <a:schemeClr val="accent2">
                  <a:lumMod val="75000"/>
                </a:schemeClr>
              </a:solidFill>
            </a:endParaRPr>
          </a:p>
          <a:p>
            <a:pPr algn="l"/>
            <a:endParaRPr lang="en-US" sz="2800" dirty="0" smtClean="0">
              <a:solidFill>
                <a:schemeClr val="accent2">
                  <a:lumMod val="75000"/>
                </a:schemeClr>
              </a:solidFill>
            </a:endParaRPr>
          </a:p>
          <a:p>
            <a:pPr algn="l"/>
            <a:r>
              <a:rPr lang="en-US" sz="2200" dirty="0" smtClean="0">
                <a:solidFill>
                  <a:schemeClr val="accent2">
                    <a:lumMod val="75000"/>
                  </a:schemeClr>
                </a:solidFill>
              </a:rPr>
              <a:t>Discuss:</a:t>
            </a:r>
          </a:p>
          <a:p>
            <a:pPr lvl="1" algn="l"/>
            <a:r>
              <a:rPr lang="en-US" sz="2200" dirty="0" smtClean="0">
                <a:solidFill>
                  <a:schemeClr val="accent2">
                    <a:lumMod val="75000"/>
                  </a:schemeClr>
                </a:solidFill>
              </a:rPr>
              <a:t>1. Although the narrator “looks into the distance,” the images are primarily auditory. What are the auditory images in the passage? What mood do these images create</a:t>
            </a:r>
            <a:r>
              <a:rPr lang="en-US" sz="2200" dirty="0" smtClean="0">
                <a:solidFill>
                  <a:schemeClr val="accent2">
                    <a:lumMod val="75000"/>
                  </a:schemeClr>
                </a:solidFill>
              </a:rPr>
              <a:t>?</a:t>
            </a:r>
            <a:endParaRPr lang="en-US" sz="2200" dirty="0" smtClean="0">
              <a:solidFill>
                <a:schemeClr val="accent2">
                  <a:lumMod val="75000"/>
                </a:schemeClr>
              </a:solidFill>
            </a:endParaRPr>
          </a:p>
          <a:p>
            <a:pPr lvl="1" algn="l"/>
            <a:r>
              <a:rPr lang="en-US" sz="2200" dirty="0" smtClean="0">
                <a:solidFill>
                  <a:schemeClr val="accent2">
                    <a:lumMod val="75000"/>
                  </a:schemeClr>
                </a:solidFill>
              </a:rPr>
              <a:t>2. The last sentence of this passage contains an olfactory image. What effect does the use of an olfactory image, after a series of auditory images, have on the reader?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371600"/>
            <a:ext cx="7772400" cy="1828800"/>
          </a:xfrm>
        </p:spPr>
        <p:txBody>
          <a:bodyPr/>
          <a:lstStyle/>
          <a:p>
            <a:pPr algn="l"/>
            <a:r>
              <a:rPr lang="en-US" dirty="0" smtClean="0">
                <a:solidFill>
                  <a:schemeClr val="accent2">
                    <a:lumMod val="75000"/>
                  </a:schemeClr>
                </a:solidFill>
              </a:rPr>
              <a:t>			Apply</a:t>
            </a:r>
            <a:endParaRPr lang="en-US" dirty="0">
              <a:solidFill>
                <a:schemeClr val="accent2">
                  <a:lumMod val="75000"/>
                </a:schemeClr>
              </a:solidFill>
            </a:endParaRPr>
          </a:p>
        </p:txBody>
      </p:sp>
      <p:sp>
        <p:nvSpPr>
          <p:cNvPr id="3" name="Subtitle 2"/>
          <p:cNvSpPr>
            <a:spLocks noGrp="1"/>
          </p:cNvSpPr>
          <p:nvPr>
            <p:ph type="subTitle" idx="1"/>
          </p:nvPr>
        </p:nvSpPr>
        <p:spPr>
          <a:xfrm>
            <a:off x="533400" y="3581400"/>
            <a:ext cx="7772400" cy="3886200"/>
          </a:xfrm>
        </p:spPr>
        <p:txBody>
          <a:bodyPr>
            <a:normAutofit/>
          </a:bodyPr>
          <a:lstStyle/>
          <a:p>
            <a:pPr algn="l"/>
            <a:r>
              <a:rPr lang="en-US" sz="2400" dirty="0" smtClean="0">
                <a:solidFill>
                  <a:schemeClr val="accent2">
                    <a:lumMod val="75000"/>
                  </a:schemeClr>
                </a:solidFill>
              </a:rPr>
              <a:t>Write a paragraph in which you create a scene through auditory imagery. The purpose of your paragraph is to create a calm, peaceful mood. Use one olfactory image to enhance the mood created by the auditory imagery.</a:t>
            </a:r>
            <a:endParaRPr lang="en-US" sz="2400" dirty="0">
              <a:solidFill>
                <a:schemeClr val="accent2">
                  <a:lumMod val="75000"/>
                </a:schemeClr>
              </a:solidFill>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34</TotalTime>
  <Words>121</Words>
  <Application>Microsoft Office PowerPoint</Application>
  <PresentationFormat>On-screen Show (4:3)</PresentationFormat>
  <Paragraphs>10</Paragraphs>
  <Slides>2</Slides>
  <Notes>0</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Aspect</vt:lpstr>
      <vt:lpstr>Imagery #3</vt:lpstr>
      <vt:lpstr>   Apply</vt:lpstr>
    </vt:vector>
  </TitlesOfParts>
  <Company>USD 259</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Imagery #1</dc:title>
  <dc:creator>kwhepley</dc:creator>
  <cp:lastModifiedBy>Kelly Frederick</cp:lastModifiedBy>
  <cp:revision>5</cp:revision>
  <dcterms:created xsi:type="dcterms:W3CDTF">2011-02-10T15:32:31Z</dcterms:created>
  <dcterms:modified xsi:type="dcterms:W3CDTF">2014-03-10T13:04:39Z</dcterms:modified>
</cp:coreProperties>
</file>